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5" r:id="rId6"/>
    <p:sldId id="301" r:id="rId7"/>
    <p:sldId id="293" r:id="rId8"/>
    <p:sldId id="291" r:id="rId9"/>
    <p:sldId id="295" r:id="rId10"/>
    <p:sldId id="302" r:id="rId11"/>
    <p:sldId id="308" r:id="rId12"/>
    <p:sldId id="306" r:id="rId13"/>
    <p:sldId id="304" r:id="rId14"/>
    <p:sldId id="296" r:id="rId15"/>
    <p:sldId id="305" r:id="rId16"/>
    <p:sldId id="297" r:id="rId17"/>
    <p:sldId id="298" r:id="rId18"/>
    <p:sldId id="299" r:id="rId19"/>
    <p:sldId id="300" r:id="rId20"/>
    <p:sldId id="307" r:id="rId21"/>
    <p:sldId id="309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0"/>
    <a:srgbClr val="DBDDD9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07" autoAdjust="0"/>
  </p:normalViewPr>
  <p:slideViewPr>
    <p:cSldViewPr snapToGrid="0">
      <p:cViewPr>
        <p:scale>
          <a:sx n="66" d="100"/>
          <a:sy n="66" d="100"/>
        </p:scale>
        <p:origin x="834" y="234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4/1/2020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2698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30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9553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40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9065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512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4420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0115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2628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41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7363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8598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4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07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3609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21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25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783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 smtClean="0"/>
              <a:t>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8" r:id="rId8"/>
    <p:sldLayoutId id="2147483670" r:id="rId9"/>
    <p:sldLayoutId id="2147483653" r:id="rId10"/>
    <p:sldLayoutId id="2147483673" r:id="rId11"/>
    <p:sldLayoutId id="2147483674" r:id="rId12"/>
    <p:sldLayoutId id="2147483676" r:id="rId13"/>
    <p:sldLayoutId id="2147483677" r:id="rId14"/>
    <p:sldLayoutId id="2147483654" r:id="rId15"/>
    <p:sldLayoutId id="2147483660" r:id="rId16"/>
    <p:sldLayoutId id="2147483661" r:id="rId17"/>
    <p:sldLayoutId id="2147483678" r:id="rId18"/>
    <p:sldLayoutId id="2147483686" r:id="rId19"/>
    <p:sldLayoutId id="2147483687" r:id="rId20"/>
    <p:sldLayoutId id="2147483689" r:id="rId21"/>
    <p:sldLayoutId id="2147483690" r:id="rId22"/>
    <p:sldLayoutId id="214748368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jpg"/><Relationship Id="rId7" Type="http://schemas.microsoft.com/office/2007/relationships/hdphoto" Target="../media/hdphoto10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2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5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g"/><Relationship Id="rId7" Type="http://schemas.microsoft.com/office/2007/relationships/hdphoto" Target="../media/hdphoto8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5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6" y="91414"/>
            <a:ext cx="6540560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/>
              <a:t>Calendar</a:t>
            </a:r>
            <a:endParaRPr lang="en-US" sz="8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6022"/>
            <a:ext cx="6840000" cy="936000"/>
          </a:xfrm>
        </p:spPr>
        <p:txBody>
          <a:bodyPr/>
          <a:lstStyle/>
          <a:p>
            <a:r>
              <a:rPr lang="en-US" dirty="0" smtClean="0"/>
              <a:t>Welcome to the Project of our team.</a:t>
            </a:r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4939" y="1956777"/>
            <a:ext cx="2007410" cy="667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G" sz="4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TEAM 3</a:t>
            </a:r>
          </a:p>
        </p:txBody>
      </p:sp>
      <p:sp>
        <p:nvSpPr>
          <p:cNvPr id="4" name="Rectangle 3"/>
          <p:cNvSpPr/>
          <p:nvPr/>
        </p:nvSpPr>
        <p:spPr>
          <a:xfrm>
            <a:off x="712361" y="2398399"/>
            <a:ext cx="1412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2800" b="1" dirty="0">
                <a:solidFill>
                  <a:schemeClr val="accent1"/>
                </a:solidFill>
              </a:rPr>
              <a:t>F –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42" y="91414"/>
            <a:ext cx="5163271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rial view of snowy ground and pine trees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48126" y="991057"/>
            <a:ext cx="4963348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 smtClean="0">
                <a:latin typeface="Rockwell (Headings)"/>
              </a:rPr>
              <a:t>Guest</a:t>
            </a:r>
            <a:endParaRPr lang="en-US" sz="4400" b="1" dirty="0">
              <a:latin typeface="Rockwell (Headings)"/>
            </a:endParaRPr>
          </a:p>
          <a:p>
            <a:pPr marL="0" indent="0">
              <a:buNone/>
            </a:pPr>
            <a:r>
              <a:rPr lang="en-US" sz="2100" dirty="0"/>
              <a:t>Quick calendar view when users do not want to log in or register.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3" y="86714"/>
            <a:ext cx="6011711" cy="6115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73" y="425071"/>
            <a:ext cx="5366008" cy="5291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4" y="5347028"/>
            <a:ext cx="6012000" cy="863601"/>
          </a:xfrm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88406" y="6210629"/>
            <a:ext cx="1603641" cy="339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Dang Phuong </a:t>
            </a:r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Anh</a:t>
            </a:r>
            <a:endParaRPr lang="en-SG" sz="1600" dirty="0" smtClean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80492" y="4675142"/>
            <a:ext cx="3165231" cy="3728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Please login to use the </a:t>
            </a:r>
            <a:r>
              <a:rPr lang="en-US" dirty="0" smtClean="0">
                <a:solidFill>
                  <a:srgbClr val="FF0000"/>
                </a:solidFill>
              </a:rPr>
              <a:t>function!</a:t>
            </a:r>
            <a:endParaRPr lang="en-SG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94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284" y="2159489"/>
            <a:ext cx="2023819" cy="539721"/>
          </a:xfrm>
        </p:spPr>
        <p:txBody>
          <a:bodyPr/>
          <a:lstStyle/>
          <a:p>
            <a:r>
              <a:rPr lang="en-US" b="1" dirty="0" smtClean="0"/>
              <a:t>Diversity</a:t>
            </a:r>
            <a:endParaRPr lang="en-US" b="1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1384663"/>
            <a:ext cx="6333545" cy="43760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8748" y="864000"/>
            <a:ext cx="160364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Dang Phuong </a:t>
            </a:r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Anh</a:t>
            </a:r>
            <a:endParaRPr lang="en-SG" sz="1600" dirty="0" smtClean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 txBox="1">
            <a:spLocks/>
          </p:cNvSpPr>
          <p:nvPr/>
        </p:nvSpPr>
        <p:spPr>
          <a:xfrm>
            <a:off x="1529284" y="4308117"/>
            <a:ext cx="2023819" cy="9332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Simple </a:t>
            </a:r>
          </a:p>
          <a:p>
            <a:r>
              <a:rPr lang="en-US" b="1" dirty="0"/>
              <a:t>E</a:t>
            </a:r>
            <a:r>
              <a:rPr lang="en-US" b="1" dirty="0" smtClean="0"/>
              <a:t>asy to use</a:t>
            </a:r>
            <a:endParaRPr lang="en-US" b="1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 txBox="1">
            <a:spLocks/>
          </p:cNvSpPr>
          <p:nvPr/>
        </p:nvSpPr>
        <p:spPr>
          <a:xfrm>
            <a:off x="1529284" y="3275807"/>
            <a:ext cx="2023819" cy="53972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User friendly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7" y="2162023"/>
            <a:ext cx="665281" cy="665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8" y="4287750"/>
            <a:ext cx="957896" cy="957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7" y="3042827"/>
            <a:ext cx="880940" cy="880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2486" t="7292" r="29475" b="18105"/>
          <a:stretch/>
        </p:blipFill>
        <p:spPr>
          <a:xfrm>
            <a:off x="5495766" y="1534160"/>
            <a:ext cx="3697551" cy="40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6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816F-B457-4100-9975-0F3BAA3F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02C058-20DE-46C9-BB43-8B24E6B9E82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31789" y="2612416"/>
            <a:ext cx="3301200" cy="1136624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2400" b="1" dirty="0"/>
              <a:t>Specific instructions in each interface, easy to manipulate, easy to </a:t>
            </a:r>
            <a:r>
              <a:rPr lang="en-US" sz="2400" b="1" dirty="0" smtClean="0"/>
              <a:t>use.</a:t>
            </a: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9AED6-5408-4E4A-93B2-3909F2C8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0480" y="2272938"/>
            <a:ext cx="1071154" cy="3396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754" y="810059"/>
            <a:ext cx="4877481" cy="53347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78748" y="864000"/>
            <a:ext cx="160364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Dang Phuong </a:t>
            </a:r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Anh</a:t>
            </a:r>
            <a:endParaRPr lang="en-SG" sz="1600" dirty="0" smtClean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923315" y="2786024"/>
            <a:ext cx="2952206" cy="17206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66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2">
              <a:alpha val="80000"/>
            </a:schemeClr>
          </a:solidFill>
        </p:spPr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CD20BC-4B62-4CAA-92A9-E2DE90CF0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4" t="25050" r="49506" b="22829"/>
          <a:stretch/>
        </p:blipFill>
        <p:spPr>
          <a:xfrm>
            <a:off x="74191" y="117530"/>
            <a:ext cx="6021808" cy="504226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0108728" y="4151375"/>
            <a:ext cx="160364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Vinh</a:t>
            </a:r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 Nguyen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B986765-FB01-45C7-827B-A72E4E5E2A38}"/>
              </a:ext>
            </a:extLst>
          </p:cNvPr>
          <p:cNvSpPr txBox="1">
            <a:spLocks/>
          </p:cNvSpPr>
          <p:nvPr/>
        </p:nvSpPr>
        <p:spPr>
          <a:xfrm>
            <a:off x="6557820" y="4596965"/>
            <a:ext cx="4252458" cy="562828"/>
          </a:xfrm>
          <a:prstGeom prst="rect">
            <a:avLst/>
          </a:prstGeom>
          <a:noFill/>
          <a:ln>
            <a:noFill/>
          </a:ln>
        </p:spPr>
        <p:txBody>
          <a:bodyPr vert="horz" lIns="288000" tIns="144000" rIns="432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 (Headings)"/>
              </a:rPr>
              <a:t>C Library - &lt;</a:t>
            </a:r>
            <a:r>
              <a:rPr 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 (Headings)"/>
              </a:rPr>
              <a:t>time.h</a:t>
            </a:r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 (Headings)"/>
              </a:rPr>
              <a:t>&gt;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Rockwell (Headings)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B2B550-05DC-441E-B4DE-FC867E578126}"/>
              </a:ext>
            </a:extLst>
          </p:cNvPr>
          <p:cNvSpPr/>
          <p:nvPr/>
        </p:nvSpPr>
        <p:spPr>
          <a:xfrm>
            <a:off x="74191" y="5197754"/>
            <a:ext cx="727991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</a:t>
            </a:r>
            <a:endParaRPr lang="en-US" sz="3200" b="1" i="0" dirty="0">
              <a:solidFill>
                <a:srgbClr val="11111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/>
            </a:endParaRPr>
          </a:p>
          <a:p>
            <a:r>
              <a:rPr lang="en-US" sz="2100" b="0" i="0" dirty="0">
                <a:solidFill>
                  <a:srgbClr val="111111"/>
                </a:solidFill>
                <a:effectLst/>
                <a:latin typeface="Open Sans"/>
              </a:rPr>
              <a:t>- A user-defined data type.</a:t>
            </a:r>
          </a:p>
          <a:p>
            <a:r>
              <a:rPr lang="en-US" sz="2100" dirty="0"/>
              <a:t>- Used to group </a:t>
            </a:r>
            <a:r>
              <a:rPr lang="en-US" sz="2100" i="1" dirty="0"/>
              <a:t>different</a:t>
            </a:r>
            <a:r>
              <a:rPr lang="en-US" sz="2100" dirty="0"/>
              <a:t> data types into </a:t>
            </a:r>
            <a:r>
              <a:rPr lang="en-US" sz="2100" i="1" dirty="0"/>
              <a:t>one</a:t>
            </a:r>
            <a:r>
              <a:rPr lang="en-US" sz="2100" dirty="0"/>
              <a:t> data type.</a:t>
            </a:r>
            <a:endParaRPr lang="en-US" sz="2100" b="0" i="0" dirty="0">
              <a:solidFill>
                <a:srgbClr val="111111"/>
              </a:solidFill>
              <a:effectLst/>
              <a:latin typeface="Open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45E43B4-6705-4A70-9479-5B9B60B07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8" t="17508" r="45061" b="10842"/>
          <a:stretch/>
        </p:blipFill>
        <p:spPr>
          <a:xfrm>
            <a:off x="432000" y="1476077"/>
            <a:ext cx="5119714" cy="4679113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B6816F-B457-4100-9975-0F3BAA3F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02C058-20DE-46C9-BB43-8B24E6B9E82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75163" y="1472057"/>
            <a:ext cx="2975014" cy="621181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ckwell (Headings)"/>
              </a:rPr>
              <a:t>How to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9AED6-5408-4E4A-93B2-3909F2C8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E73219-73B6-4A50-8412-77850D562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2000" y="2726774"/>
            <a:ext cx="4428994" cy="1146956"/>
          </a:xfrm>
        </p:spPr>
        <p:txBody>
          <a:bodyPr/>
          <a:lstStyle/>
          <a:p>
            <a:r>
              <a:rPr lang="en-US" b="0" dirty="0">
                <a:latin typeface="Open Sans"/>
              </a:rPr>
              <a:t>name of the variable </a:t>
            </a:r>
            <a:r>
              <a:rPr lang="en-US" b="0" dirty="0" err="1">
                <a:latin typeface="Open Sans"/>
              </a:rPr>
              <a:t>struct</a:t>
            </a:r>
            <a:r>
              <a:rPr lang="en-US" b="0" dirty="0">
                <a:latin typeface="Open Sans"/>
              </a:rPr>
              <a:t> </a:t>
            </a:r>
            <a:r>
              <a:rPr lang="en-US" b="0" dirty="0"/>
              <a:t>mark dots (.) And the name of the member variable respectively.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5236" y="864000"/>
            <a:ext cx="1120315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Vinh</a:t>
            </a:r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 Nguyen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16891" y="4215240"/>
            <a:ext cx="4406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- dimensional array (2D array)</a:t>
            </a:r>
          </a:p>
        </p:txBody>
      </p:sp>
    </p:spTree>
    <p:extLst>
      <p:ext uri="{BB962C8B-B14F-4D97-AF65-F5344CB8AC3E}">
        <p14:creationId xmlns:p14="http://schemas.microsoft.com/office/powerpoint/2010/main" val="21921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rial view of snowy ground and pine trees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797452" y="279691"/>
            <a:ext cx="4613074" cy="4647909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Rockwell (Headings)"/>
              </a:rPr>
              <a:t>Create an account, </a:t>
            </a:r>
            <a:r>
              <a:rPr lang="en-US" sz="4400" dirty="0" smtClean="0">
                <a:latin typeface="Rockwell (Headings)"/>
              </a:rPr>
              <a:t>login</a:t>
            </a:r>
          </a:p>
          <a:p>
            <a:pPr marL="0" indent="0">
              <a:buNone/>
            </a:pPr>
            <a:r>
              <a:rPr lang="en-US" sz="2100" dirty="0" smtClean="0"/>
              <a:t>Read </a:t>
            </a:r>
            <a:r>
              <a:rPr lang="en-US" sz="2100" dirty="0"/>
              <a:t>- Write File in C</a:t>
            </a:r>
          </a:p>
          <a:p>
            <a:pPr>
              <a:buFontTx/>
              <a:buChar char="-"/>
            </a:pPr>
            <a:r>
              <a:rPr lang="en-US" sz="2100" dirty="0"/>
              <a:t>Mode “a+”.</a:t>
            </a:r>
          </a:p>
          <a:p>
            <a:pPr>
              <a:buFontTx/>
              <a:buChar char="-"/>
            </a:pPr>
            <a:r>
              <a:rPr lang="en-US" sz="2100" dirty="0"/>
              <a:t>Compare 2 strings.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9A8C1D6-01D3-42DA-AB2A-6C4BC50E4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7349" t="17226" r="45519" b="37909"/>
          <a:stretch/>
        </p:blipFill>
        <p:spPr>
          <a:xfrm>
            <a:off x="94348" y="90599"/>
            <a:ext cx="5996125" cy="397339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4339956" y="4927600"/>
            <a:ext cx="1120315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Vinh</a:t>
            </a:r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 Nguyen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FE3C0AD7-AC2C-4BF6-9B04-D74540297ED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36" y="1529338"/>
            <a:ext cx="687576" cy="6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5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0B8C-152D-4041-AC3C-8B85647A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2811"/>
            <a:ext cx="11340000" cy="432000"/>
          </a:xfrm>
        </p:spPr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E3C0AD7-AC2C-4BF6-9B04-D74540297E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378" y="1496267"/>
            <a:ext cx="687576" cy="75371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6DD47F-D181-45CD-A525-14A14AF48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sz="4000" dirty="0"/>
              <a:t>Increase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C6F7-3678-4EB1-9653-A3E4DAC47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/>
          <a:p>
            <a:pPr marL="0" indent="0" algn="ctr">
              <a:buNone/>
            </a:pPr>
            <a:r>
              <a:rPr lang="en-US" sz="2100" b="1" dirty="0"/>
              <a:t>Encryption  </a:t>
            </a:r>
            <a:r>
              <a:rPr lang="en-US" sz="2100" b="1" dirty="0">
                <a:sym typeface="Wingdings" panose="05000000000000000000" pitchFamily="2" charset="2"/>
              </a:rPr>
              <a:t> hash function</a:t>
            </a:r>
            <a:endParaRPr lang="en-US" sz="21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FC72F-9055-4E36-A7BE-257454033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pic>
        <p:nvPicPr>
          <p:cNvPr id="13" name="Picture 2" descr="Avalanche effect - Wikipedia">
            <a:extLst>
              <a:ext uri="{FF2B5EF4-FFF2-40B4-BE49-F238E27FC236}">
                <a16:creationId xmlns:a16="http://schemas.microsoft.com/office/drawing/2014/main" id="{248E8D96-738E-4AB9-81BB-7919F91D8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58" y="1592842"/>
            <a:ext cx="5269511" cy="346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65236" y="864000"/>
            <a:ext cx="1120315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Vinh</a:t>
            </a:r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 Nguyen</a:t>
            </a:r>
          </a:p>
        </p:txBody>
      </p:sp>
    </p:spTree>
    <p:extLst>
      <p:ext uri="{BB962C8B-B14F-4D97-AF65-F5344CB8AC3E}">
        <p14:creationId xmlns:p14="http://schemas.microsoft.com/office/powerpoint/2010/main" val="4042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rial view of snowy ground and pine trees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620098"/>
            <a:ext cx="5464069" cy="4680000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>
                <a:latin typeface="Rockwell (Headings)"/>
              </a:rPr>
              <a:t>Move and link between month, year and </a:t>
            </a:r>
            <a:r>
              <a:rPr lang="en-US" sz="4400" b="1" dirty="0" smtClean="0">
                <a:latin typeface="Rockwell (Headings)"/>
              </a:rPr>
              <a:t>decade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550EF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20000" contrast="40000"/>
          </a:blip>
          <a:srcRect b="12037"/>
          <a:stretch/>
        </p:blipFill>
        <p:spPr>
          <a:xfrm>
            <a:off x="81285" y="86713"/>
            <a:ext cx="6012000" cy="5739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71" y="5470710"/>
            <a:ext cx="6022156" cy="852493"/>
          </a:xfrm>
        </p:spPr>
        <p:txBody>
          <a:bodyPr/>
          <a:lstStyle/>
          <a:p>
            <a:r>
              <a:rPr lang="en-US" dirty="0" smtClean="0"/>
              <a:t>Logic Business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56631" y="6366954"/>
            <a:ext cx="1120315" cy="339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Lam</a:t>
            </a:r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Nguyen</a:t>
            </a:r>
          </a:p>
        </p:txBody>
      </p:sp>
    </p:spTree>
    <p:extLst>
      <p:ext uri="{BB962C8B-B14F-4D97-AF65-F5344CB8AC3E}">
        <p14:creationId xmlns:p14="http://schemas.microsoft.com/office/powerpoint/2010/main" val="127271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Business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57985-EFB2-47B6-8166-144FEAEC1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pic>
        <p:nvPicPr>
          <p:cNvPr id="1026" name="Picture 2" descr="https://scontent-hkt1-1.xx.fbcdn.net/v/t1.15752-9/91311612_697384550996006_3194881220643127296_n.png?_nc_cat=108&amp;_nc_sid=b96e70&amp;_nc_oc=AQnJgyRnJ1NgmQH5GJHU0bFU1bZnfdKGX2Mi3mDaqb4W3soy3cEkkIh4p33VgwYEApKL9Sxmb04WfZDTGurC2ZIR&amp;_nc_ht=scontent-hkt1-1.xx&amp;oh=8222519ce1c21a60d734efe8ccec1a99&amp;oe=5EA9494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0" t="3172" r="64853" b="30513"/>
          <a:stretch/>
        </p:blipFill>
        <p:spPr bwMode="auto">
          <a:xfrm>
            <a:off x="5257447" y="518437"/>
            <a:ext cx="4960610" cy="56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79489" y="864000"/>
            <a:ext cx="1120315" cy="339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Lam</a:t>
            </a:r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Nguyen</a:t>
            </a:r>
          </a:p>
        </p:txBody>
      </p:sp>
      <p:sp>
        <p:nvSpPr>
          <p:cNvPr id="4" name="Oval 3"/>
          <p:cNvSpPr/>
          <p:nvPr/>
        </p:nvSpPr>
        <p:spPr>
          <a:xfrm>
            <a:off x="6299657" y="4295580"/>
            <a:ext cx="2946400" cy="15094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 txBox="1">
            <a:spLocks/>
          </p:cNvSpPr>
          <p:nvPr/>
        </p:nvSpPr>
        <p:spPr>
          <a:xfrm>
            <a:off x="637931" y="2822479"/>
            <a:ext cx="5464069" cy="145544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b="1" dirty="0" smtClean="0">
                <a:latin typeface="Rockwell (Headings)"/>
              </a:rPr>
              <a:t>Event of date</a:t>
            </a:r>
            <a:endParaRPr lang="en-US" sz="4400" b="1" dirty="0" smtClean="0">
              <a:latin typeface="Rockwell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48850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Top left image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8905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5"/>
          </p:nvPr>
        </p:nvSpPr>
        <p:spPr>
          <a:xfrm>
            <a:off x="6796090" y="3155409"/>
            <a:ext cx="4902739" cy="1058091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/>
              <a:t>aims </a:t>
            </a:r>
            <a:r>
              <a:rPr lang="en-US" sz="2400" b="1" dirty="0"/>
              <a:t>to provide users with a good experience, along with eye-catching features and interfaces.</a:t>
            </a:r>
            <a:endParaRPr lang="en-SG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91794" y="2521136"/>
            <a:ext cx="5852159" cy="587828"/>
          </a:xfrm>
          <a:prstGeom prst="rect">
            <a:avLst/>
          </a:prstGeom>
          <a:solidFill>
            <a:srgbClr val="C0000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 </a:t>
            </a: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(Headings)"/>
              </a:rPr>
              <a:t>Calendar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officially 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released</a:t>
            </a:r>
            <a:endParaRPr lang="en-SG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9423" y="1569137"/>
            <a:ext cx="4209379" cy="912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(Headings)"/>
              </a:rPr>
              <a:t>01.04.2020</a:t>
            </a:r>
            <a:endParaRPr lang="en-SG" sz="6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(Headings)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32565" t="7589" r="29385" b="18482"/>
          <a:stretch/>
        </p:blipFill>
        <p:spPr>
          <a:xfrm>
            <a:off x="81285" y="86713"/>
            <a:ext cx="6012000" cy="6567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5" y="5551713"/>
            <a:ext cx="6012000" cy="1102199"/>
          </a:xfr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6000" dirty="0" smtClean="0"/>
              <a:t>Calendar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F665-80EE-4503-AEF8-83FD1987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BEE07BF0-BD3B-4588-B435-7C90E9F1115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3433719"/>
            <a:ext cx="1505966" cy="1505966"/>
          </a:xfrm>
          <a:ln w="38100">
            <a:solidFill>
              <a:schemeClr val="accent2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049CF-117A-4565-9592-D23257E4C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4145" y="4621182"/>
            <a:ext cx="1964171" cy="216000"/>
          </a:xfrm>
        </p:spPr>
        <p:txBody>
          <a:bodyPr/>
          <a:lstStyle/>
          <a:p>
            <a:r>
              <a:rPr lang="en-US" dirty="0" smtClean="0"/>
              <a:t>LOGIC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99F9D-EB43-4713-8B9F-9A43B2F70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6087" y="4621182"/>
            <a:ext cx="1964171" cy="216000"/>
          </a:xfrm>
        </p:spPr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47055E4-1604-491C-AEB0-8BF6FDE485F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83" y="3433719"/>
            <a:ext cx="1505966" cy="1505966"/>
          </a:xfrm>
          <a:ln w="38100">
            <a:solidFill>
              <a:schemeClr val="accent2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45246F-921D-40B3-8F49-8C6BC23173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8030" y="4049905"/>
            <a:ext cx="1964170" cy="504000"/>
          </a:xfrm>
        </p:spPr>
        <p:txBody>
          <a:bodyPr/>
          <a:lstStyle/>
          <a:p>
            <a:r>
              <a:rPr lang="en-US" dirty="0" err="1" smtClean="0"/>
              <a:t>Vinh</a:t>
            </a:r>
            <a:r>
              <a:rPr lang="en-US" dirty="0" smtClean="0"/>
              <a:t> Nguyen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63732E-FB74-4F6C-88AC-EBAAC00C4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08029" y="4616685"/>
            <a:ext cx="1964171" cy="216000"/>
          </a:xfrm>
        </p:spPr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728585-A663-4E22-87F7-AAD6700712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pic>
        <p:nvPicPr>
          <p:cNvPr id="32" name="Picture Placeholder 50">
            <a:extLst>
              <a:ext uri="{FF2B5EF4-FFF2-40B4-BE49-F238E27FC236}">
                <a16:creationId xmlns:a16="http://schemas.microsoft.com/office/drawing/2014/main" id="{990571E5-B221-49BE-902B-B3D307AAD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70" y="932218"/>
            <a:ext cx="1502828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</p:pic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57DAA7A7-68A8-441E-AF97-3634DB969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01446" y="1548404"/>
            <a:ext cx="1964171" cy="50400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Nguyen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A4AAB936-097B-4C03-AE79-B2920CDE259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22609" y="2157880"/>
            <a:ext cx="1963737" cy="281092"/>
          </a:xfrm>
        </p:spPr>
        <p:txBody>
          <a:bodyPr/>
          <a:lstStyle/>
          <a:p>
            <a:r>
              <a:rPr lang="en-US" sz="1600" dirty="0" smtClean="0"/>
              <a:t>MENTOR</a:t>
            </a:r>
            <a:endParaRPr lang="en-US" sz="1600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3940" y="3433719"/>
            <a:ext cx="1505966" cy="1505966"/>
          </a:xfrm>
          <a:ln w="38100">
            <a:solidFill>
              <a:schemeClr val="accent2"/>
            </a:solidFill>
          </a:ln>
        </p:spPr>
      </p:pic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57DAA7A7-68A8-441E-AF97-3634DB9699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03438" y="4049713"/>
            <a:ext cx="1965325" cy="504825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Lam Nguyen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57DAA7A7-68A8-441E-AF97-3634DB9699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6300" y="4049713"/>
            <a:ext cx="1963738" cy="504825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Dang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Phuong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8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>
          <a:xfrm>
            <a:off x="86715" y="47526"/>
            <a:ext cx="12018572" cy="66845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33340" y="2478579"/>
            <a:ext cx="2007410" cy="6675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G" sz="40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TEAM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30762" y="2920201"/>
            <a:ext cx="1412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sz="2800" b="1" dirty="0">
                <a:solidFill>
                  <a:schemeClr val="accent1"/>
                </a:solidFill>
              </a:rPr>
              <a:t>F – Code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SG" dirty="0" smtClean="0"/>
              <a:t>Lam Nguyen</a:t>
            </a:r>
            <a:endParaRPr lang="en-S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 smtClean="0"/>
              <a:t>Dang Phuong </a:t>
            </a:r>
            <a:r>
              <a:rPr lang="en-SG" dirty="0" err="1" smtClean="0"/>
              <a:t>Anh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SG" dirty="0" err="1" smtClean="0"/>
              <a:t>Vinh</a:t>
            </a:r>
            <a:r>
              <a:rPr lang="en-SG" dirty="0" smtClean="0"/>
              <a:t> Nguyen</a:t>
            </a:r>
            <a:endParaRPr lang="en-SG" dirty="0"/>
          </a:p>
        </p:txBody>
      </p:sp>
      <p:pic>
        <p:nvPicPr>
          <p:cNvPr id="20" name="Graphic 12" descr="Person icon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4174076"/>
            <a:ext cx="164463" cy="164463"/>
          </a:xfrm>
          <a:prstGeom prst="rect">
            <a:avLst/>
          </a:prstGeom>
        </p:spPr>
      </p:pic>
      <p:pic>
        <p:nvPicPr>
          <p:cNvPr id="21" name="Graphic 12" descr="Person icon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3331" y="4509358"/>
            <a:ext cx="164463" cy="164463"/>
          </a:xfrm>
          <a:prstGeom prst="rect">
            <a:avLst/>
          </a:prstGeom>
        </p:spPr>
      </p:pic>
      <p:pic>
        <p:nvPicPr>
          <p:cNvPr id="22" name="Graphic 12" descr="Person icon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3331" y="4809807"/>
            <a:ext cx="164463" cy="1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284" y="2159489"/>
            <a:ext cx="2023819" cy="539721"/>
          </a:xfrm>
        </p:spPr>
        <p:txBody>
          <a:bodyPr/>
          <a:lstStyle/>
          <a:p>
            <a:r>
              <a:rPr lang="en-US" b="1" dirty="0" smtClean="0"/>
              <a:t>Diversity</a:t>
            </a:r>
            <a:endParaRPr lang="en-US" b="1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1384663"/>
            <a:ext cx="6333545" cy="43760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8748" y="864000"/>
            <a:ext cx="160364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Dang Phuong </a:t>
            </a:r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Anh</a:t>
            </a:r>
            <a:endParaRPr lang="en-SG" sz="1600" dirty="0" smtClean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7" y="2162023"/>
            <a:ext cx="665281" cy="665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2486" t="7292" r="29475" b="18105"/>
          <a:stretch/>
        </p:blipFill>
        <p:spPr>
          <a:xfrm>
            <a:off x="5495766" y="1534160"/>
            <a:ext cx="3697551" cy="40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2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195" y="86714"/>
            <a:ext cx="6009287" cy="4068402"/>
          </a:xfrm>
          <a:solidFill>
            <a:schemeClr val="tx2">
              <a:lumMod val="75000"/>
              <a:alpha val="80000"/>
            </a:schemeClr>
          </a:solidFill>
          <a:ln w="19050">
            <a:noFill/>
          </a:ln>
        </p:spPr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195" y="4152672"/>
            <a:ext cx="6009287" cy="1818422"/>
          </a:xfrm>
        </p:spPr>
        <p:txBody>
          <a:bodyPr/>
          <a:lstStyle/>
          <a:p>
            <a:endParaRPr lang="en-US" dirty="0"/>
          </a:p>
          <a:p>
            <a:pPr algn="ctr"/>
            <a:r>
              <a:rPr 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 (Headings)"/>
              </a:rPr>
              <a:t>3 Main </a:t>
            </a: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ckwell (Headings)"/>
              </a:rPr>
              <a:t>F</a:t>
            </a:r>
            <a:r>
              <a:rPr 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 (Headings)"/>
              </a:rPr>
              <a:t>rame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Rockwell (Headings)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3348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60086" y="4151375"/>
            <a:ext cx="1603641" cy="3394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Dang Phuong </a:t>
            </a:r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Anh</a:t>
            </a:r>
            <a:endParaRPr lang="en-SG" sz="1600" dirty="0" smtClean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519" y="86714"/>
            <a:ext cx="5784404" cy="58843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88532" y="1982325"/>
            <a:ext cx="1495622" cy="4381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FEATURE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88532" y="4604468"/>
            <a:ext cx="1495622" cy="4381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G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188537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657985-EFB2-47B6-8166-144FEAEC1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8748" y="864000"/>
            <a:ext cx="160364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Dang Phuong </a:t>
            </a:r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Anh</a:t>
            </a:r>
            <a:endParaRPr lang="en-SG" sz="1600" dirty="0" smtClean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03" y="917230"/>
            <a:ext cx="4938188" cy="5023539"/>
          </a:xfrm>
          <a:prstGeom prst="rect">
            <a:avLst/>
          </a:prstGeom>
        </p:spPr>
      </p:pic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 txBox="1">
            <a:spLocks/>
          </p:cNvSpPr>
          <p:nvPr/>
        </p:nvSpPr>
        <p:spPr>
          <a:xfrm>
            <a:off x="627941" y="2565983"/>
            <a:ext cx="2951603" cy="90873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 smtClean="0">
                <a:latin typeface="Rockwell (Headings)"/>
              </a:rPr>
              <a:t>2 Menu</a:t>
            </a:r>
            <a:endParaRPr lang="en-US" sz="6000" b="1" dirty="0">
              <a:latin typeface="Rockwell (Headings)"/>
            </a:endParaRP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6219" y="3618060"/>
            <a:ext cx="2815045" cy="232270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user to select with Enter key and move with arrow keys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17" y="432000"/>
            <a:ext cx="4938188" cy="50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F728585-A663-4E22-87F7-AAD6700712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34" name="Freeform: Shape 33" title="triangles">
              <a:extLst>
                <a:ext uri="{FF2B5EF4-FFF2-40B4-BE49-F238E27FC236}">
                  <a16:creationId xmlns:a16="http://schemas.microsoft.com/office/drawing/2014/main" id="{74632BF7-7DCC-4CB0-A278-AD3B28FE96BA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 title="triangles">
              <a:extLst>
                <a:ext uri="{FF2B5EF4-FFF2-40B4-BE49-F238E27FC236}">
                  <a16:creationId xmlns:a16="http://schemas.microsoft.com/office/drawing/2014/main" id="{F3B7A750-FBC6-4475-9937-5A5FF7957A67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 title="triangles">
              <a:extLst>
                <a:ext uri="{FF2B5EF4-FFF2-40B4-BE49-F238E27FC236}">
                  <a16:creationId xmlns:a16="http://schemas.microsoft.com/office/drawing/2014/main" id="{2AEBF1D4-D3EA-4EFC-96B4-BE3208DC9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 title="triangles">
              <a:extLst>
                <a:ext uri="{FF2B5EF4-FFF2-40B4-BE49-F238E27FC236}">
                  <a16:creationId xmlns:a16="http://schemas.microsoft.com/office/drawing/2014/main" id="{9482C603-BF06-493B-A4FB-922E55E073F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 title="triangles">
              <a:extLst>
                <a:ext uri="{FF2B5EF4-FFF2-40B4-BE49-F238E27FC236}">
                  <a16:creationId xmlns:a16="http://schemas.microsoft.com/office/drawing/2014/main" id="{8896E3A5-9F33-4D5C-9F1D-5072AAC7EDCD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 title="triangles">
              <a:extLst>
                <a:ext uri="{FF2B5EF4-FFF2-40B4-BE49-F238E27FC236}">
                  <a16:creationId xmlns:a16="http://schemas.microsoft.com/office/drawing/2014/main" id="{5CE56383-9C4D-4A22-8C3F-2BFAC639C530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 title="triangles">
              <a:extLst>
                <a:ext uri="{FF2B5EF4-FFF2-40B4-BE49-F238E27FC236}">
                  <a16:creationId xmlns:a16="http://schemas.microsoft.com/office/drawing/2014/main" id="{2B4AB49B-299B-45F1-A97B-165C71460A30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 title="triangles">
              <a:extLst>
                <a:ext uri="{FF2B5EF4-FFF2-40B4-BE49-F238E27FC236}">
                  <a16:creationId xmlns:a16="http://schemas.microsoft.com/office/drawing/2014/main" id="{223660C9-E786-4F4A-96A1-E22F6991217D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 title="triangles">
              <a:extLst>
                <a:ext uri="{FF2B5EF4-FFF2-40B4-BE49-F238E27FC236}">
                  <a16:creationId xmlns:a16="http://schemas.microsoft.com/office/drawing/2014/main" id="{2C75C772-F093-4933-898C-D9C65C0F3F73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 title="triangles">
              <a:extLst>
                <a:ext uri="{FF2B5EF4-FFF2-40B4-BE49-F238E27FC236}">
                  <a16:creationId xmlns:a16="http://schemas.microsoft.com/office/drawing/2014/main" id="{8D768F9C-760D-410A-A60E-6285E1D66EA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 title="triangles">
              <a:extLst>
                <a:ext uri="{FF2B5EF4-FFF2-40B4-BE49-F238E27FC236}">
                  <a16:creationId xmlns:a16="http://schemas.microsoft.com/office/drawing/2014/main" id="{77C89462-3651-42AB-8271-83D9F6A88F96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 title="triangles">
              <a:extLst>
                <a:ext uri="{FF2B5EF4-FFF2-40B4-BE49-F238E27FC236}">
                  <a16:creationId xmlns:a16="http://schemas.microsoft.com/office/drawing/2014/main" id="{25A77506-DAFD-4EFD-BEC3-4B1CC7FED70B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 title="triangles">
              <a:extLst>
                <a:ext uri="{FF2B5EF4-FFF2-40B4-BE49-F238E27FC236}">
                  <a16:creationId xmlns:a16="http://schemas.microsoft.com/office/drawing/2014/main" id="{A2F7BBCC-60DA-4FA5-BB5C-2491F61740C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 title="triangles">
              <a:extLst>
                <a:ext uri="{FF2B5EF4-FFF2-40B4-BE49-F238E27FC236}">
                  <a16:creationId xmlns:a16="http://schemas.microsoft.com/office/drawing/2014/main" id="{5506F340-1304-4556-9102-17C00BB75390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F736D-1910-4E6F-9F86-9A9B0FCF47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pic>
        <p:nvPicPr>
          <p:cNvPr id="59" name="Picture Placeholder 66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1284198"/>
            <a:ext cx="4760646" cy="5291684"/>
          </a:xfrm>
        </p:spPr>
      </p:pic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443031" y="3372117"/>
            <a:ext cx="2261841" cy="504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600" b="1" dirty="0" smtClean="0">
                <a:latin typeface="Rockwell (Headings)"/>
              </a:rPr>
              <a:t>Month</a:t>
            </a:r>
            <a:endParaRPr lang="en-US" sz="3600" b="1" dirty="0">
              <a:latin typeface="Rockwell (Headings)"/>
            </a:endParaRPr>
          </a:p>
        </p:txBody>
      </p:sp>
      <p:pic>
        <p:nvPicPr>
          <p:cNvPr id="61" name="Picture Placeholder 158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37" y="986861"/>
            <a:ext cx="3222214" cy="3569712"/>
          </a:xfrm>
        </p:spPr>
      </p:pic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52891" y="4059738"/>
            <a:ext cx="2160587" cy="504000"/>
          </a:xfrm>
        </p:spPr>
        <p:txBody>
          <a:bodyPr/>
          <a:lstStyle/>
          <a:p>
            <a:r>
              <a:rPr lang="en-US" sz="3600" dirty="0" smtClean="0">
                <a:latin typeface="Rockwell (Headings)"/>
              </a:rPr>
              <a:t>Year</a:t>
            </a:r>
            <a:endParaRPr lang="en-US" sz="3600" dirty="0">
              <a:latin typeface="Rockwell (Headings)"/>
            </a:endParaRPr>
          </a:p>
        </p:txBody>
      </p:sp>
      <p:pic>
        <p:nvPicPr>
          <p:cNvPr id="63" name="Picture Placeholder 160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94" y="1764206"/>
            <a:ext cx="3223037" cy="3571991"/>
          </a:xfrm>
        </p:spPr>
      </p:pic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52890" y="4726635"/>
            <a:ext cx="2160588" cy="504000"/>
          </a:xfrm>
        </p:spPr>
        <p:txBody>
          <a:bodyPr/>
          <a:lstStyle/>
          <a:p>
            <a:r>
              <a:rPr lang="en-US" sz="3600" dirty="0" smtClean="0">
                <a:latin typeface="Rockwell (Headings)"/>
              </a:rPr>
              <a:t>Decade</a:t>
            </a:r>
            <a:endParaRPr lang="en-US" sz="3600" dirty="0">
              <a:latin typeface="Rockwell (Headings)"/>
            </a:endParaRPr>
          </a:p>
        </p:txBody>
      </p:sp>
      <p:sp>
        <p:nvSpPr>
          <p:cNvPr id="65" name="Title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178748" y="864000"/>
            <a:ext cx="160364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Dang Phuong </a:t>
            </a:r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Anh</a:t>
            </a:r>
            <a:endParaRPr lang="en-SG" sz="1600" dirty="0" smtClean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140244" y="5634600"/>
            <a:ext cx="3701987" cy="120360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Move with the arrow keys to view the day, the month, the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year.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31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284" y="2159489"/>
            <a:ext cx="2023819" cy="539721"/>
          </a:xfrm>
        </p:spPr>
        <p:txBody>
          <a:bodyPr/>
          <a:lstStyle/>
          <a:p>
            <a:r>
              <a:rPr lang="en-US" b="1" dirty="0" smtClean="0"/>
              <a:t>Diversity</a:t>
            </a:r>
            <a:endParaRPr lang="en-US" b="1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6" y="1384663"/>
            <a:ext cx="6333545" cy="43760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8748" y="864000"/>
            <a:ext cx="160364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Dang Phuong </a:t>
            </a:r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Anh</a:t>
            </a:r>
            <a:endParaRPr lang="en-SG" sz="1600" dirty="0" smtClean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 txBox="1">
            <a:spLocks/>
          </p:cNvSpPr>
          <p:nvPr/>
        </p:nvSpPr>
        <p:spPr>
          <a:xfrm>
            <a:off x="1529284" y="3275807"/>
            <a:ext cx="2023819" cy="53972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User friendly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7" y="2162023"/>
            <a:ext cx="665281" cy="665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7" y="3042827"/>
            <a:ext cx="880940" cy="8809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2486" t="7292" r="29475" b="18105"/>
          <a:stretch/>
        </p:blipFill>
        <p:spPr>
          <a:xfrm>
            <a:off x="5495766" y="1534160"/>
            <a:ext cx="3697551" cy="40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78748" y="864000"/>
            <a:ext cx="160364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Dang Phuong </a:t>
            </a:r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Anh</a:t>
            </a:r>
            <a:endParaRPr lang="en-SG" sz="1600" dirty="0" smtClean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715691" y="2142309"/>
            <a:ext cx="257338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8B986765-FB01-45C7-827B-A72E4E5E2A38}"/>
              </a:ext>
            </a:extLst>
          </p:cNvPr>
          <p:cNvSpPr txBox="1">
            <a:spLocks/>
          </p:cNvSpPr>
          <p:nvPr/>
        </p:nvSpPr>
        <p:spPr>
          <a:xfrm>
            <a:off x="4819842" y="1496060"/>
            <a:ext cx="2388113" cy="562828"/>
          </a:xfrm>
          <a:prstGeom prst="rect">
            <a:avLst/>
          </a:prstGeom>
          <a:noFill/>
          <a:ln>
            <a:noFill/>
          </a:ln>
        </p:spPr>
        <p:txBody>
          <a:bodyPr vert="horz" lIns="288000" tIns="144000" rIns="43200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ckwell (Headings)"/>
              </a:rPr>
              <a:t>Enter key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Rockwell (Headings)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966" y="1571227"/>
            <a:ext cx="3981033" cy="44016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66" y="1575698"/>
            <a:ext cx="3955951" cy="43972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23" y="1571779"/>
            <a:ext cx="3959477" cy="440114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565231" y="2860459"/>
            <a:ext cx="869157" cy="2435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7419723" y="2690949"/>
            <a:ext cx="1188700" cy="5747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734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FA10-2775-487B-B727-772179D8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3C8A8-A96E-4C3C-B900-3F4964389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78748" y="864000"/>
            <a:ext cx="160364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Dang Phuong </a:t>
            </a:r>
            <a:r>
              <a:rPr lang="en-SG" sz="1600" dirty="0" err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Anh</a:t>
            </a:r>
            <a:endParaRPr lang="en-SG" sz="1600" dirty="0" smtClean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93317" y="6236404"/>
            <a:ext cx="2114091" cy="3394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SG" sz="1600" dirty="0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Team 3 Calendar – F code</a:t>
            </a:r>
          </a:p>
        </p:txBody>
      </p:sp>
      <p:pic>
        <p:nvPicPr>
          <p:cNvPr id="9" name="CF89B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20000" contrast="40000"/>
          </a:blip>
          <a:stretch>
            <a:fillRect/>
          </a:stretch>
        </p:blipFill>
        <p:spPr>
          <a:xfrm>
            <a:off x="3638549" y="762000"/>
            <a:ext cx="5218067" cy="56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435</Words>
  <Application>Microsoft Office PowerPoint</Application>
  <PresentationFormat>Widescreen</PresentationFormat>
  <Paragraphs>148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 Narrow</vt:lpstr>
      <vt:lpstr>Calibri</vt:lpstr>
      <vt:lpstr>Calibri Light</vt:lpstr>
      <vt:lpstr>Open Sans</vt:lpstr>
      <vt:lpstr>Rockwell</vt:lpstr>
      <vt:lpstr>Rockwell (Headings)</vt:lpstr>
      <vt:lpstr>Times New Roman</vt:lpstr>
      <vt:lpstr>Wingdings</vt:lpstr>
      <vt:lpstr>Office Theme</vt:lpstr>
      <vt:lpstr>Calendar</vt:lpstr>
      <vt:lpstr>Team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Database</vt:lpstr>
      <vt:lpstr>Database</vt:lpstr>
      <vt:lpstr>Database</vt:lpstr>
      <vt:lpstr>Database</vt:lpstr>
      <vt:lpstr>Logic Business</vt:lpstr>
      <vt:lpstr>Logic Business</vt:lpstr>
      <vt:lpstr>Calendar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2020-03-30T01:01:00Z</dcterms:created>
  <dcterms:modified xsi:type="dcterms:W3CDTF">2020-04-01T16:41:00Z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